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Crimson Pro"/>
      <p:regular r:id="rId21"/>
      <p:bold r:id="rId22"/>
      <p:italic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CrimsonPro-bold.fntdata"/><Relationship Id="rId21" Type="http://schemas.openxmlformats.org/officeDocument/2006/relationships/font" Target="fonts/CrimsonPro-regular.fntdata"/><Relationship Id="rId24" Type="http://schemas.openxmlformats.org/officeDocument/2006/relationships/font" Target="fonts/CrimsonPro-boldItalic.fntdata"/><Relationship Id="rId23" Type="http://schemas.openxmlformats.org/officeDocument/2006/relationships/font" Target="fonts/CrimsonPr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3ed79ec17_0_42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353ed79ec17_0_42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g353ed79ec17_0_42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3ed79ec17_0_376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g353ed79ec17_0_376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353ed79ec17_0_376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3ed79ec17_0_468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353ed79ec17_0_468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53ed79ec17_0_468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53ed79ec17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53ed79ec17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5151c09a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5151c09a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55151c09a7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55151c09a7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3ed79ec17_0_81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353ed79ec17_0_81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353ed79ec17_0_81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5151c09a7_1_19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355151c09a7_1_19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55151c09a7_1_19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3ed79ec17_0_131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353ed79ec17_0_131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353ed79ec17_0_131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5151c09a7_1_40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355151c09a7_1_40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ewjhjfrgjbrgjrgrgjrgb </a:t>
            </a:r>
            <a:endParaRPr/>
          </a:p>
        </p:txBody>
      </p:sp>
      <p:sp>
        <p:nvSpPr>
          <p:cNvPr id="145" name="Google Shape;145;g355151c09a7_1_40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3ed79ec17_0_184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353ed79ec17_0_184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353ed79ec17_0_184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3ed79ec17_0_234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53ed79ec17_0_234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353ed79ec17_0_234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3ed79ec17_0_284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353ed79ec17_0_284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are used to guide where a tree should split, the lower the value, the better the feature.</a:t>
            </a:r>
            <a:endParaRPr/>
          </a:p>
        </p:txBody>
      </p:sp>
      <p:sp>
        <p:nvSpPr>
          <p:cNvPr id="200" name="Google Shape;200;g353ed79ec17_0_284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3ed79ec17_0_329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353ed79ec17_0_329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53ed79ec17_0_329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‹#›</a:t>
            </a:fld>
            <a:endParaRPr sz="11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7EDE9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machinelearningmastery.com/a-tour-of-machine-learning-algorithms/" TargetMode="External"/><Relationship Id="rId4" Type="http://schemas.openxmlformats.org/officeDocument/2006/relationships/hyperlink" Target="https://datasciencedojo.com/blog/gini-index-and-entropy/" TargetMode="External"/><Relationship Id="rId5" Type="http://schemas.openxmlformats.org/officeDocument/2006/relationships/hyperlink" Target="https://www.geeksforgeeks.org/decision-tree/" TargetMode="External"/><Relationship Id="rId6" Type="http://schemas.openxmlformats.org/officeDocument/2006/relationships/hyperlink" Target="https://www.geeksforgeeks.org/decision-tree-introduction-example/" TargetMode="External"/><Relationship Id="rId7" Type="http://schemas.openxmlformats.org/officeDocument/2006/relationships/hyperlink" Target="https://mlu-explain.github.io/decision-tree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7" name="Google Shape;8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5"/>
          <p:cNvSpPr/>
          <p:nvPr/>
        </p:nvSpPr>
        <p:spPr>
          <a:xfrm>
            <a:off x="3925119" y="1512168"/>
            <a:ext cx="47229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i="0" lang="en" sz="28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Decision Trees in Machine Learning</a:t>
            </a:r>
            <a:endParaRPr b="0" i="0" sz="2800" u="none" cap="none" strike="noStrike"/>
          </a:p>
        </p:txBody>
      </p:sp>
      <p:sp>
        <p:nvSpPr>
          <p:cNvPr id="89" name="Google Shape;89;p25"/>
          <p:cNvSpPr/>
          <p:nvPr/>
        </p:nvSpPr>
        <p:spPr>
          <a:xfrm>
            <a:off x="3925119" y="2610743"/>
            <a:ext cx="4722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Hamid El Karim and Robert Mitchell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5" name="Google Shape;235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4"/>
          <p:cNvSpPr/>
          <p:nvPr/>
        </p:nvSpPr>
        <p:spPr>
          <a:xfrm>
            <a:off x="3925119" y="1054075"/>
            <a:ext cx="47229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i="0" lang="en" sz="28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Types of Decision Tree Algorithms (Continued)</a:t>
            </a:r>
            <a:endParaRPr b="0" i="0" sz="2800" u="none" cap="none" strike="noStrike"/>
          </a:p>
        </p:txBody>
      </p:sp>
      <p:pic>
        <p:nvPicPr>
          <p:cNvPr descr="preencoded.png" id="237" name="Google Shape;237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25119" y="2152650"/>
            <a:ext cx="354360" cy="35436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4"/>
          <p:cNvSpPr/>
          <p:nvPr/>
        </p:nvSpPr>
        <p:spPr>
          <a:xfrm>
            <a:off x="3925119" y="2648769"/>
            <a:ext cx="14562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CHAID</a:t>
            </a:r>
            <a:endParaRPr b="0" i="0" sz="1400" u="none" cap="none" strike="noStrike"/>
          </a:p>
        </p:txBody>
      </p:sp>
      <p:sp>
        <p:nvSpPr>
          <p:cNvPr id="239" name="Google Shape;239;p34"/>
          <p:cNvSpPr/>
          <p:nvPr/>
        </p:nvSpPr>
        <p:spPr>
          <a:xfrm>
            <a:off x="3925119" y="2955280"/>
            <a:ext cx="1456200" cy="9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Chi-square based method for multi-way splits on categorical data.</a:t>
            </a:r>
            <a:endParaRPr b="0" i="0" sz="1100" u="none" cap="none" strike="noStrike"/>
          </a:p>
        </p:txBody>
      </p:sp>
      <p:pic>
        <p:nvPicPr>
          <p:cNvPr descr="preencoded.png" id="240" name="Google Shape;240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58433" y="2152650"/>
            <a:ext cx="354360" cy="35436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4"/>
          <p:cNvSpPr/>
          <p:nvPr/>
        </p:nvSpPr>
        <p:spPr>
          <a:xfrm>
            <a:off x="5558433" y="2648769"/>
            <a:ext cx="14562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MARS</a:t>
            </a:r>
            <a:endParaRPr b="0" i="0" sz="1400" u="none" cap="none" strike="noStrike"/>
          </a:p>
        </p:txBody>
      </p:sp>
      <p:sp>
        <p:nvSpPr>
          <p:cNvPr id="242" name="Google Shape;242;p34"/>
          <p:cNvSpPr/>
          <p:nvPr/>
        </p:nvSpPr>
        <p:spPr>
          <a:xfrm>
            <a:off x="5558433" y="2955280"/>
            <a:ext cx="14562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Handles nonlinear relationships and interactions, mainly used for regression tasks.</a:t>
            </a:r>
            <a:endParaRPr b="0" i="0" sz="1100" u="none" cap="none" strike="noStrike"/>
          </a:p>
        </p:txBody>
      </p:sp>
      <p:pic>
        <p:nvPicPr>
          <p:cNvPr descr="preencoded.png" id="243" name="Google Shape;243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91747" y="2152650"/>
            <a:ext cx="354360" cy="35436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4"/>
          <p:cNvSpPr/>
          <p:nvPr/>
        </p:nvSpPr>
        <p:spPr>
          <a:xfrm>
            <a:off x="7191747" y="2648769"/>
            <a:ext cx="14562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Conditional Inference Trees</a:t>
            </a:r>
            <a:endParaRPr b="0" i="0" sz="1400" u="none" cap="none" strike="noStrike"/>
          </a:p>
        </p:txBody>
      </p:sp>
      <p:sp>
        <p:nvSpPr>
          <p:cNvPr id="245" name="Google Shape;245;p34"/>
          <p:cNvSpPr/>
          <p:nvPr/>
        </p:nvSpPr>
        <p:spPr>
          <a:xfrm>
            <a:off x="7191747" y="3176736"/>
            <a:ext cx="1456200" cy="9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Employs statistical tests for splits to reduce bias and overfitting issues.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/>
          <p:nvPr/>
        </p:nvSpPr>
        <p:spPr>
          <a:xfrm>
            <a:off x="496125" y="1576900"/>
            <a:ext cx="48174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i="0" lang="en" sz="28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Pros vs Cons of Decision Trees</a:t>
            </a:r>
            <a:endParaRPr b="0" i="0" sz="2800" u="none" cap="none" strike="noStrike"/>
          </a:p>
        </p:txBody>
      </p:sp>
      <p:sp>
        <p:nvSpPr>
          <p:cNvPr id="252" name="Google Shape;252;p35"/>
          <p:cNvSpPr/>
          <p:nvPr/>
        </p:nvSpPr>
        <p:spPr>
          <a:xfrm>
            <a:off x="496119" y="2374255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Advantages</a:t>
            </a:r>
            <a:endParaRPr b="0" i="0" sz="1400" u="none" cap="none" strike="noStrike"/>
          </a:p>
        </p:txBody>
      </p:sp>
      <p:sp>
        <p:nvSpPr>
          <p:cNvPr id="253" name="Google Shape;253;p35"/>
          <p:cNvSpPr/>
          <p:nvPr/>
        </p:nvSpPr>
        <p:spPr>
          <a:xfrm>
            <a:off x="496119" y="2737470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Char char="•"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Easy to interpret and visualize</a:t>
            </a:r>
            <a:endParaRPr b="0" i="0" sz="1100" u="none" cap="none" strike="noStrike"/>
          </a:p>
        </p:txBody>
      </p:sp>
      <p:sp>
        <p:nvSpPr>
          <p:cNvPr id="254" name="Google Shape;254;p35"/>
          <p:cNvSpPr/>
          <p:nvPr/>
        </p:nvSpPr>
        <p:spPr>
          <a:xfrm>
            <a:off x="496119" y="3013844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Char char="•"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Little data preprocessing needed</a:t>
            </a:r>
            <a:endParaRPr b="0" i="0" sz="1100" u="none" cap="none" strike="noStrike"/>
          </a:p>
        </p:txBody>
      </p:sp>
      <p:sp>
        <p:nvSpPr>
          <p:cNvPr id="255" name="Google Shape;255;p35"/>
          <p:cNvSpPr/>
          <p:nvPr/>
        </p:nvSpPr>
        <p:spPr>
          <a:xfrm>
            <a:off x="496119" y="3290218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Char char="•"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Handles numerical and categorical data</a:t>
            </a:r>
            <a:endParaRPr b="0" i="0" sz="1100" u="none" cap="none" strike="noStrike"/>
          </a:p>
        </p:txBody>
      </p:sp>
      <p:sp>
        <p:nvSpPr>
          <p:cNvPr id="256" name="Google Shape;256;p35"/>
          <p:cNvSpPr/>
          <p:nvPr/>
        </p:nvSpPr>
        <p:spPr>
          <a:xfrm>
            <a:off x="4749701" y="2374255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Disadvantages</a:t>
            </a:r>
            <a:endParaRPr b="0" i="0" sz="1400" u="none" cap="none" strike="noStrike"/>
          </a:p>
        </p:txBody>
      </p:sp>
      <p:sp>
        <p:nvSpPr>
          <p:cNvPr id="257" name="Google Shape;257;p35"/>
          <p:cNvSpPr/>
          <p:nvPr/>
        </p:nvSpPr>
        <p:spPr>
          <a:xfrm>
            <a:off x="4749701" y="2737470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Char char="•"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Prone to overfitting with complex trees</a:t>
            </a:r>
            <a:endParaRPr b="0" i="0" sz="1100" u="none" cap="none" strike="noStrike"/>
          </a:p>
        </p:txBody>
      </p:sp>
      <p:sp>
        <p:nvSpPr>
          <p:cNvPr id="258" name="Google Shape;258;p35"/>
          <p:cNvSpPr/>
          <p:nvPr/>
        </p:nvSpPr>
        <p:spPr>
          <a:xfrm>
            <a:off x="4749701" y="3013844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Char char="•"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Small data changes alter tree structure</a:t>
            </a:r>
            <a:endParaRPr b="0" i="0" sz="1100" u="none" cap="none" strike="noStrike"/>
          </a:p>
        </p:txBody>
      </p:sp>
      <p:sp>
        <p:nvSpPr>
          <p:cNvPr id="259" name="Google Shape;259;p35"/>
          <p:cNvSpPr/>
          <p:nvPr/>
        </p:nvSpPr>
        <p:spPr>
          <a:xfrm>
            <a:off x="4749701" y="3290218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22250" lvl="0" marL="215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Char char="•"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Bias toward attributes with many levels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/>
          <p:nvPr/>
        </p:nvSpPr>
        <p:spPr>
          <a:xfrm>
            <a:off x="496300" y="324925"/>
            <a:ext cx="8275200" cy="7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Implementation:</a:t>
            </a:r>
            <a:endParaRPr sz="2500"/>
          </a:p>
        </p:txBody>
      </p:sp>
      <p:sp>
        <p:nvSpPr>
          <p:cNvPr id="265" name="Google Shape;265;p36"/>
          <p:cNvSpPr txBox="1"/>
          <p:nvPr/>
        </p:nvSpPr>
        <p:spPr>
          <a:xfrm>
            <a:off x="496300" y="1158050"/>
            <a:ext cx="3639600" cy="30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We trained our model using existing 5572 line dataset of emails or text messages labeled either spam or ham (not spam)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87% of the messages are ham 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13% of the messages are spam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.fit() builds the decision tree using training data and optimizes the splits to find cluster for spam or ham messages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DecisionTreeClassifier()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Print the accuracy score of the model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Precision: predicts if message is spam or not spam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Recall: Percentage of messages correctly identified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Accuracy = (True positives - True negatives) / Total instances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Ask user for new message </a:t>
            </a:r>
            <a:endParaRPr sz="1100"/>
          </a:p>
        </p:txBody>
      </p:sp>
      <p:pic>
        <p:nvPicPr>
          <p:cNvPr id="266" name="Google Shape;266;p36" title="Screenshot 2025-05-06 at 9.59.1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7474" y="1807800"/>
            <a:ext cx="2986526" cy="333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7"/>
          <p:cNvSpPr txBox="1"/>
          <p:nvPr/>
        </p:nvSpPr>
        <p:spPr>
          <a:xfrm>
            <a:off x="753550" y="235050"/>
            <a:ext cx="79641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7"/>
          <p:cNvSpPr txBox="1"/>
          <p:nvPr/>
        </p:nvSpPr>
        <p:spPr>
          <a:xfrm>
            <a:off x="216600" y="584375"/>
            <a:ext cx="87108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References:</a:t>
            </a:r>
            <a:endParaRPr sz="2500"/>
          </a:p>
        </p:txBody>
      </p:sp>
      <p:sp>
        <p:nvSpPr>
          <p:cNvPr id="273" name="Google Shape;273;p37"/>
          <p:cNvSpPr txBox="1"/>
          <p:nvPr/>
        </p:nvSpPr>
        <p:spPr>
          <a:xfrm>
            <a:off x="309600" y="1238400"/>
            <a:ext cx="8575200" cy="3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https://machinelearningmastery.com/a-tour-of-machine-learning-algorithms/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https://datasciencedojo.com/blog/gini-index-and-entropy/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https://www.geeksforgeeks.org/decision-tree/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https://www.geeksforgeeks.org/decision-tree-introduction-example/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https://mlu-explain.github.io/decision-tree/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8"/>
          <p:cNvSpPr txBox="1"/>
          <p:nvPr/>
        </p:nvSpPr>
        <p:spPr>
          <a:xfrm>
            <a:off x="770400" y="1476775"/>
            <a:ext cx="7603200" cy="17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Questions?</a:t>
            </a:r>
            <a:endParaRPr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/>
          <p:nvPr/>
        </p:nvSpPr>
        <p:spPr>
          <a:xfrm>
            <a:off x="493875" y="388975"/>
            <a:ext cx="44355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36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i="0" lang="en" sz="28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What is Machine Learning?</a:t>
            </a:r>
            <a:endParaRPr b="0" i="0" sz="2800" u="none" cap="none" strike="noStrike"/>
          </a:p>
        </p:txBody>
      </p:sp>
      <p:sp>
        <p:nvSpPr>
          <p:cNvPr id="96" name="Google Shape;96;p26"/>
          <p:cNvSpPr/>
          <p:nvPr/>
        </p:nvSpPr>
        <p:spPr>
          <a:xfrm>
            <a:off x="493887" y="1041575"/>
            <a:ext cx="4577100" cy="822300"/>
          </a:xfrm>
          <a:prstGeom prst="roundRect">
            <a:avLst>
              <a:gd fmla="val 7206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6"/>
          <p:cNvSpPr/>
          <p:nvPr/>
        </p:nvSpPr>
        <p:spPr>
          <a:xfrm>
            <a:off x="635116" y="1187427"/>
            <a:ext cx="22788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Machine Learning (ML)</a:t>
            </a:r>
            <a:endParaRPr b="0" i="0" sz="1400" u="none" cap="none" strike="noStrike"/>
          </a:p>
        </p:txBody>
      </p:sp>
      <p:sp>
        <p:nvSpPr>
          <p:cNvPr id="98" name="Google Shape;98;p26"/>
          <p:cNvSpPr/>
          <p:nvPr/>
        </p:nvSpPr>
        <p:spPr>
          <a:xfrm>
            <a:off x="635100" y="1492452"/>
            <a:ext cx="4294500" cy="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Teaching computers to learn patterns from data.</a:t>
            </a:r>
            <a:endParaRPr b="0" i="0" sz="1100" u="none" cap="none" strike="noStrike"/>
          </a:p>
        </p:txBody>
      </p:sp>
      <p:sp>
        <p:nvSpPr>
          <p:cNvPr id="99" name="Google Shape;99;p26"/>
          <p:cNvSpPr/>
          <p:nvPr/>
        </p:nvSpPr>
        <p:spPr>
          <a:xfrm>
            <a:off x="493887" y="2005091"/>
            <a:ext cx="4577100" cy="822300"/>
          </a:xfrm>
          <a:prstGeom prst="roundRect">
            <a:avLst>
              <a:gd fmla="val 7206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6"/>
          <p:cNvSpPr/>
          <p:nvPr/>
        </p:nvSpPr>
        <p:spPr>
          <a:xfrm>
            <a:off x="635100" y="2150943"/>
            <a:ext cx="17079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Supervised Learning</a:t>
            </a:r>
            <a:endParaRPr b="0" i="0" sz="1400" u="none" cap="none" strike="noStrike"/>
          </a:p>
        </p:txBody>
      </p:sp>
      <p:sp>
        <p:nvSpPr>
          <p:cNvPr id="101" name="Google Shape;101;p26"/>
          <p:cNvSpPr/>
          <p:nvPr/>
        </p:nvSpPr>
        <p:spPr>
          <a:xfrm>
            <a:off x="635100" y="2455967"/>
            <a:ext cx="4294500" cy="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Learning with labeled data, like classification and regression.</a:t>
            </a:r>
            <a:endParaRPr b="0" i="0" sz="1100" u="none" cap="none" strike="noStrike"/>
          </a:p>
        </p:txBody>
      </p:sp>
      <p:sp>
        <p:nvSpPr>
          <p:cNvPr id="102" name="Google Shape;102;p26"/>
          <p:cNvSpPr/>
          <p:nvPr/>
        </p:nvSpPr>
        <p:spPr>
          <a:xfrm>
            <a:off x="493887" y="2968607"/>
            <a:ext cx="4577100" cy="822300"/>
          </a:xfrm>
          <a:prstGeom prst="roundRect">
            <a:avLst>
              <a:gd fmla="val 7206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6"/>
          <p:cNvSpPr/>
          <p:nvPr/>
        </p:nvSpPr>
        <p:spPr>
          <a:xfrm>
            <a:off x="635100" y="3114450"/>
            <a:ext cx="18795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Unsupervised Learning</a:t>
            </a:r>
            <a:endParaRPr b="0" i="0" sz="1400" u="none" cap="none" strike="noStrike"/>
          </a:p>
        </p:txBody>
      </p:sp>
      <p:sp>
        <p:nvSpPr>
          <p:cNvPr id="104" name="Google Shape;104;p26"/>
          <p:cNvSpPr/>
          <p:nvPr/>
        </p:nvSpPr>
        <p:spPr>
          <a:xfrm>
            <a:off x="635100" y="3419483"/>
            <a:ext cx="4294500" cy="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Learning with unlabeled data, like clustering and association.</a:t>
            </a:r>
            <a:endParaRPr b="0" i="0" sz="1100" u="none" cap="none" strike="noStrike"/>
          </a:p>
        </p:txBody>
      </p:sp>
      <p:sp>
        <p:nvSpPr>
          <p:cNvPr id="105" name="Google Shape;105;p26"/>
          <p:cNvSpPr/>
          <p:nvPr/>
        </p:nvSpPr>
        <p:spPr>
          <a:xfrm>
            <a:off x="493887" y="3932123"/>
            <a:ext cx="4577100" cy="822300"/>
          </a:xfrm>
          <a:prstGeom prst="roundRect">
            <a:avLst>
              <a:gd fmla="val 7206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6"/>
          <p:cNvSpPr/>
          <p:nvPr/>
        </p:nvSpPr>
        <p:spPr>
          <a:xfrm>
            <a:off x="635100" y="4077975"/>
            <a:ext cx="17079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Decision Trees</a:t>
            </a:r>
            <a:endParaRPr b="0" i="0" sz="1400" u="none" cap="none" strike="noStrike"/>
          </a:p>
        </p:txBody>
      </p:sp>
      <p:sp>
        <p:nvSpPr>
          <p:cNvPr id="107" name="Google Shape;107;p26"/>
          <p:cNvSpPr/>
          <p:nvPr/>
        </p:nvSpPr>
        <p:spPr>
          <a:xfrm>
            <a:off x="635100" y="4382998"/>
            <a:ext cx="4294500" cy="2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Belong to Supervised Learning type.</a:t>
            </a:r>
            <a:endParaRPr b="0" i="0" sz="1100" u="none" cap="none" strike="noStrike"/>
          </a:p>
        </p:txBody>
      </p:sp>
      <p:pic>
        <p:nvPicPr>
          <p:cNvPr id="108" name="Google Shape;108;p26" title="Machine Learning Ai GIF by GIGABYTE Technology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4583" y="728901"/>
            <a:ext cx="3981692" cy="223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7"/>
          <p:cNvSpPr/>
          <p:nvPr/>
        </p:nvSpPr>
        <p:spPr>
          <a:xfrm>
            <a:off x="931357" y="284925"/>
            <a:ext cx="72813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lang="en" sz="2600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Learning styles in Machine </a:t>
            </a:r>
            <a:r>
              <a:rPr b="1" lang="en" sz="2600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learning</a:t>
            </a:r>
            <a:r>
              <a:rPr b="1" lang="en" sz="2600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 algorithms </a:t>
            </a:r>
            <a:endParaRPr b="0" i="0" sz="2600" u="none" cap="none" strike="noStrike"/>
          </a:p>
        </p:txBody>
      </p:sp>
      <p:sp>
        <p:nvSpPr>
          <p:cNvPr id="115" name="Google Shape;115;p27"/>
          <p:cNvSpPr/>
          <p:nvPr/>
        </p:nvSpPr>
        <p:spPr>
          <a:xfrm>
            <a:off x="4749694" y="984526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Supervised Learning </a:t>
            </a:r>
            <a:endParaRPr b="0" i="0" sz="1400" u="none" cap="none" strike="noStrike"/>
          </a:p>
        </p:txBody>
      </p:sp>
      <p:sp>
        <p:nvSpPr>
          <p:cNvPr id="116" name="Google Shape;116;p27"/>
          <p:cNvSpPr/>
          <p:nvPr/>
        </p:nvSpPr>
        <p:spPr>
          <a:xfrm>
            <a:off x="4749694" y="1462429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Predictive modeling that uses 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existing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 trained data to determine the accuracy of existing model and classify new data into existing the existing clusters</a:t>
            </a:r>
            <a:endParaRPr b="0" i="0" sz="1100" u="none" cap="none" strike="noStrike"/>
          </a:p>
        </p:txBody>
      </p:sp>
      <p:sp>
        <p:nvSpPr>
          <p:cNvPr id="117" name="Google Shape;117;p27"/>
          <p:cNvSpPr/>
          <p:nvPr/>
        </p:nvSpPr>
        <p:spPr>
          <a:xfrm>
            <a:off x="4749694" y="2344951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Supervised 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learning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 techniques:</a:t>
            </a:r>
            <a:endParaRPr b="0" i="0" sz="1100" u="none" cap="none" strike="noStrike"/>
          </a:p>
        </p:txBody>
      </p:sp>
      <p:sp>
        <p:nvSpPr>
          <p:cNvPr id="118" name="Google Shape;118;p27"/>
          <p:cNvSpPr/>
          <p:nvPr/>
        </p:nvSpPr>
        <p:spPr>
          <a:xfrm>
            <a:off x="4749694" y="2647286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Neural networks, Decision tree analysis, and statistical analysis </a:t>
            </a:r>
            <a:endParaRPr b="0" i="0" sz="1100" u="none" cap="none" strike="noStrike"/>
          </a:p>
        </p:txBody>
      </p:sp>
      <p:sp>
        <p:nvSpPr>
          <p:cNvPr id="119" name="Google Shape;119;p27"/>
          <p:cNvSpPr/>
          <p:nvPr/>
        </p:nvSpPr>
        <p:spPr>
          <a:xfrm>
            <a:off x="496126" y="984514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Unsupervised Learning </a:t>
            </a:r>
            <a:endParaRPr b="0" i="0" sz="1400" u="none" cap="none" strike="noStrike"/>
          </a:p>
        </p:txBody>
      </p:sp>
      <p:sp>
        <p:nvSpPr>
          <p:cNvPr id="120" name="Google Shape;120;p27"/>
          <p:cNvSpPr/>
          <p:nvPr/>
        </p:nvSpPr>
        <p:spPr>
          <a:xfrm>
            <a:off x="496126" y="1462391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Raw data does not have a known 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result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1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Useful for 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pattern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 recognition and analysis</a:t>
            </a:r>
            <a:endParaRPr b="0" i="0" sz="1100" u="none" cap="none" strike="noStrike"/>
          </a:p>
        </p:txBody>
      </p:sp>
      <p:sp>
        <p:nvSpPr>
          <p:cNvPr id="121" name="Google Shape;121;p27"/>
          <p:cNvSpPr/>
          <p:nvPr/>
        </p:nvSpPr>
        <p:spPr>
          <a:xfrm>
            <a:off x="496126" y="2047489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Examples:</a:t>
            </a:r>
            <a:endParaRPr b="0" i="0" sz="1100" u="none" cap="none" strike="noStrike"/>
          </a:p>
        </p:txBody>
      </p:sp>
      <p:sp>
        <p:nvSpPr>
          <p:cNvPr id="122" name="Google Shape;122;p27"/>
          <p:cNvSpPr/>
          <p:nvPr/>
        </p:nvSpPr>
        <p:spPr>
          <a:xfrm>
            <a:off x="496125" y="2423587"/>
            <a:ext cx="3903000" cy="15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0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K-means clustering algorithm: closest to K existing points in dataset </a:t>
            </a:r>
            <a:endParaRPr sz="10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0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Ward’s Method: </a:t>
            </a:r>
            <a:r>
              <a:rPr lang="en" sz="10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hierarchical cluster analysis minimizes variation within clusters (Used in K-means clustering algorithm)</a:t>
            </a:r>
            <a:endParaRPr sz="10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0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Association rule mining: analyze relationships between two existing clusters </a:t>
            </a:r>
            <a:endParaRPr sz="10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8" name="Google Shape;12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8"/>
          <p:cNvSpPr/>
          <p:nvPr/>
        </p:nvSpPr>
        <p:spPr>
          <a:xfrm>
            <a:off x="3925126" y="654700"/>
            <a:ext cx="42621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i="0" lang="en" sz="28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What is a Decision Tree?</a:t>
            </a:r>
            <a:endParaRPr b="0" i="0" sz="2800" u="none" cap="none" strike="noStrike"/>
          </a:p>
        </p:txBody>
      </p:sp>
      <p:sp>
        <p:nvSpPr>
          <p:cNvPr id="130" name="Google Shape;130;p28"/>
          <p:cNvSpPr/>
          <p:nvPr/>
        </p:nvSpPr>
        <p:spPr>
          <a:xfrm>
            <a:off x="3925119" y="1310283"/>
            <a:ext cx="318900" cy="318900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8"/>
          <p:cNvSpPr/>
          <p:nvPr/>
        </p:nvSpPr>
        <p:spPr>
          <a:xfrm>
            <a:off x="4385816" y="1358949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Overall </a:t>
            </a: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Tree Structure</a:t>
            </a:r>
            <a:endParaRPr b="0" i="0" sz="1400" u="none" cap="none" strike="noStrike"/>
          </a:p>
        </p:txBody>
      </p:sp>
      <p:sp>
        <p:nvSpPr>
          <p:cNvPr id="132" name="Google Shape;132;p28"/>
          <p:cNvSpPr/>
          <p:nvPr/>
        </p:nvSpPr>
        <p:spPr>
          <a:xfrm>
            <a:off x="4385816" y="1665461"/>
            <a:ext cx="42621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Models decisions and possible outcomes.</a:t>
            </a:r>
            <a:endParaRPr b="0" i="0" sz="1100" u="none" cap="none" strike="noStrike"/>
          </a:p>
        </p:txBody>
      </p:sp>
      <p:sp>
        <p:nvSpPr>
          <p:cNvPr id="133" name="Google Shape;133;p28"/>
          <p:cNvSpPr/>
          <p:nvPr/>
        </p:nvSpPr>
        <p:spPr>
          <a:xfrm>
            <a:off x="3925119" y="2175793"/>
            <a:ext cx="318900" cy="318900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8"/>
          <p:cNvSpPr/>
          <p:nvPr/>
        </p:nvSpPr>
        <p:spPr>
          <a:xfrm>
            <a:off x="4385816" y="2224459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Internal Nodes</a:t>
            </a:r>
            <a:endParaRPr b="0" i="0" sz="1400" u="none" cap="none" strike="noStrike"/>
          </a:p>
        </p:txBody>
      </p:sp>
      <p:sp>
        <p:nvSpPr>
          <p:cNvPr id="135" name="Google Shape;135;p28"/>
          <p:cNvSpPr/>
          <p:nvPr/>
        </p:nvSpPr>
        <p:spPr>
          <a:xfrm>
            <a:off x="4385816" y="2530971"/>
            <a:ext cx="42621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Represent decision points using feature values.</a:t>
            </a:r>
            <a:endParaRPr b="0" i="0" sz="1100" u="none" cap="none" strike="noStrike"/>
          </a:p>
        </p:txBody>
      </p:sp>
      <p:sp>
        <p:nvSpPr>
          <p:cNvPr id="136" name="Google Shape;136;p28"/>
          <p:cNvSpPr/>
          <p:nvPr/>
        </p:nvSpPr>
        <p:spPr>
          <a:xfrm>
            <a:off x="3925119" y="3041303"/>
            <a:ext cx="318900" cy="318900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8"/>
          <p:cNvSpPr/>
          <p:nvPr/>
        </p:nvSpPr>
        <p:spPr>
          <a:xfrm>
            <a:off x="4385816" y="3089969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Leaf Nodes</a:t>
            </a:r>
            <a:endParaRPr b="0" i="0" sz="1400" u="none" cap="none" strike="noStrike"/>
          </a:p>
        </p:txBody>
      </p:sp>
      <p:sp>
        <p:nvSpPr>
          <p:cNvPr id="138" name="Google Shape;138;p28"/>
          <p:cNvSpPr/>
          <p:nvPr/>
        </p:nvSpPr>
        <p:spPr>
          <a:xfrm>
            <a:off x="4385816" y="3396481"/>
            <a:ext cx="42621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Show final outcomes or class labels.</a:t>
            </a:r>
            <a:endParaRPr b="0" i="0" sz="1100" u="none" cap="none" strike="noStrike"/>
          </a:p>
        </p:txBody>
      </p:sp>
      <p:sp>
        <p:nvSpPr>
          <p:cNvPr id="139" name="Google Shape;139;p28"/>
          <p:cNvSpPr/>
          <p:nvPr/>
        </p:nvSpPr>
        <p:spPr>
          <a:xfrm>
            <a:off x="3925119" y="3906813"/>
            <a:ext cx="318900" cy="318900"/>
          </a:xfrm>
          <a:prstGeom prst="roundRect">
            <a:avLst>
              <a:gd fmla="val 18669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8"/>
          <p:cNvSpPr/>
          <p:nvPr/>
        </p:nvSpPr>
        <p:spPr>
          <a:xfrm>
            <a:off x="4385816" y="3955479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Pathway</a:t>
            </a:r>
            <a:endParaRPr b="0" i="0" sz="1400" u="none" cap="none" strike="noStrike"/>
          </a:p>
        </p:txBody>
      </p:sp>
      <p:sp>
        <p:nvSpPr>
          <p:cNvPr id="141" name="Google Shape;141;p28"/>
          <p:cNvSpPr/>
          <p:nvPr/>
        </p:nvSpPr>
        <p:spPr>
          <a:xfrm>
            <a:off x="4385816" y="4261991"/>
            <a:ext cx="42621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Follow splits to reach prediction based on inputs.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/>
          <p:nvPr/>
        </p:nvSpPr>
        <p:spPr>
          <a:xfrm>
            <a:off x="496133" y="1459925"/>
            <a:ext cx="78621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lang="en" sz="2800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Categorical and Continuous Variable Decision trees</a:t>
            </a:r>
            <a:endParaRPr b="0" i="0" sz="2800" u="none" cap="none" strike="noStrike"/>
          </a:p>
        </p:txBody>
      </p:sp>
      <p:sp>
        <p:nvSpPr>
          <p:cNvPr id="148" name="Google Shape;148;p29"/>
          <p:cNvSpPr/>
          <p:nvPr/>
        </p:nvSpPr>
        <p:spPr>
          <a:xfrm>
            <a:off x="496128" y="2257275"/>
            <a:ext cx="26265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Categorical Variable decision tree</a:t>
            </a:r>
            <a:endParaRPr b="0" i="0" sz="1400" u="none" cap="none" strike="noStrike"/>
          </a:p>
        </p:txBody>
      </p:sp>
      <p:sp>
        <p:nvSpPr>
          <p:cNvPr id="149" name="Google Shape;149;p29"/>
          <p:cNvSpPr/>
          <p:nvPr/>
        </p:nvSpPr>
        <p:spPr>
          <a:xfrm>
            <a:off x="496119" y="2620491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Returns binary result (“Spam” or “Not spam”)</a:t>
            </a:r>
            <a:endParaRPr b="0" i="0" sz="1100" u="none" cap="none" strike="noStrike"/>
          </a:p>
        </p:txBody>
      </p:sp>
      <p:sp>
        <p:nvSpPr>
          <p:cNvPr id="150" name="Google Shape;150;p29"/>
          <p:cNvSpPr/>
          <p:nvPr/>
        </p:nvSpPr>
        <p:spPr>
          <a:xfrm>
            <a:off x="496119" y="2974851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Result for new data points easily sorted into existing categories </a:t>
            </a:r>
            <a:endParaRPr b="0" i="0" sz="1100" u="none" cap="none" strike="noStrike"/>
          </a:p>
        </p:txBody>
      </p:sp>
      <p:sp>
        <p:nvSpPr>
          <p:cNvPr id="151" name="Google Shape;151;p29"/>
          <p:cNvSpPr/>
          <p:nvPr/>
        </p:nvSpPr>
        <p:spPr>
          <a:xfrm>
            <a:off x="4749700" y="2257275"/>
            <a:ext cx="27795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Continuous</a:t>
            </a: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 Variable Decision Tree</a:t>
            </a:r>
            <a:endParaRPr b="0" i="0" sz="1400" u="none" cap="none" strike="noStrike"/>
          </a:p>
        </p:txBody>
      </p:sp>
      <p:sp>
        <p:nvSpPr>
          <p:cNvPr id="152" name="Google Shape;152;p29"/>
          <p:cNvSpPr/>
          <p:nvPr/>
        </p:nvSpPr>
        <p:spPr>
          <a:xfrm>
            <a:off x="4749701" y="2620491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Used when target variable is 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continuous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100" u="none" cap="none" strike="noStrike"/>
          </a:p>
        </p:txBody>
      </p:sp>
      <p:sp>
        <p:nvSpPr>
          <p:cNvPr id="153" name="Google Shape;153;p29"/>
          <p:cNvSpPr/>
          <p:nvPr/>
        </p:nvSpPr>
        <p:spPr>
          <a:xfrm>
            <a:off x="4749701" y="2974851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Continuous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 features are split based on thresholds </a:t>
            </a:r>
            <a:endParaRPr b="0" i="0" sz="1100" u="none" cap="none" strike="noStrike"/>
          </a:p>
        </p:txBody>
      </p:sp>
      <p:sp>
        <p:nvSpPr>
          <p:cNvPr id="154" name="Google Shape;154;p29"/>
          <p:cNvSpPr/>
          <p:nvPr/>
        </p:nvSpPr>
        <p:spPr>
          <a:xfrm>
            <a:off x="4749700" y="3292075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More useful for predicting numeric values</a:t>
            </a:r>
            <a:endParaRPr sz="11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(Weather prediction, Real estate prices, stock market predictors)</a:t>
            </a:r>
            <a:endParaRPr sz="11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p29"/>
          <p:cNvSpPr txBox="1"/>
          <p:nvPr/>
        </p:nvSpPr>
        <p:spPr>
          <a:xfrm>
            <a:off x="496125" y="3518875"/>
            <a:ext cx="36849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Decision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 is s</a:t>
            </a: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plit into categories based on continuous characteristics of data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1" name="Google Shape;16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0"/>
          <p:cNvSpPr/>
          <p:nvPr/>
        </p:nvSpPr>
        <p:spPr>
          <a:xfrm>
            <a:off x="3925119" y="415826"/>
            <a:ext cx="40599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300"/>
              <a:buFont typeface="Crimson Pro"/>
              <a:buNone/>
            </a:pPr>
            <a:r>
              <a:rPr b="1" i="0" lang="en" sz="23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Where Are Decision Trees Used?</a:t>
            </a:r>
            <a:endParaRPr b="0" i="0" sz="2300" u="none" cap="none" strike="noStrike"/>
          </a:p>
        </p:txBody>
      </p:sp>
      <p:sp>
        <p:nvSpPr>
          <p:cNvPr id="163" name="Google Shape;163;p30"/>
          <p:cNvSpPr/>
          <p:nvPr/>
        </p:nvSpPr>
        <p:spPr>
          <a:xfrm>
            <a:off x="3925119" y="973113"/>
            <a:ext cx="4722900" cy="896400"/>
          </a:xfrm>
          <a:prstGeom prst="roundRect">
            <a:avLst>
              <a:gd fmla="val 5646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0"/>
          <p:cNvSpPr/>
          <p:nvPr/>
        </p:nvSpPr>
        <p:spPr>
          <a:xfrm>
            <a:off x="4050358" y="1098352"/>
            <a:ext cx="15063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200"/>
              <a:buFont typeface="Crimson Pro"/>
              <a:buNone/>
            </a:pPr>
            <a:r>
              <a:rPr b="1" i="0" lang="en" sz="1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Loan Approval Systems</a:t>
            </a:r>
            <a:endParaRPr b="0" i="0" sz="1200" u="none" cap="none" strike="noStrike"/>
          </a:p>
        </p:txBody>
      </p:sp>
      <p:sp>
        <p:nvSpPr>
          <p:cNvPr id="165" name="Google Shape;165;p30"/>
          <p:cNvSpPr/>
          <p:nvPr/>
        </p:nvSpPr>
        <p:spPr>
          <a:xfrm>
            <a:off x="4050358" y="1358875"/>
            <a:ext cx="44724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Decision Trees predict loan eligibility by evaluating applicant features like credit score and income.</a:t>
            </a:r>
            <a:endParaRPr b="0" i="0" sz="900" u="none" cap="none" strike="noStrike"/>
          </a:p>
        </p:txBody>
      </p:sp>
      <p:sp>
        <p:nvSpPr>
          <p:cNvPr id="166" name="Google Shape;166;p30"/>
          <p:cNvSpPr/>
          <p:nvPr/>
        </p:nvSpPr>
        <p:spPr>
          <a:xfrm>
            <a:off x="3925119" y="1990055"/>
            <a:ext cx="4722900" cy="703800"/>
          </a:xfrm>
          <a:prstGeom prst="roundRect">
            <a:avLst>
              <a:gd fmla="val 7192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0"/>
          <p:cNvSpPr/>
          <p:nvPr/>
        </p:nvSpPr>
        <p:spPr>
          <a:xfrm>
            <a:off x="4050358" y="2115294"/>
            <a:ext cx="15063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200"/>
              <a:buFont typeface="Crimson Pro"/>
              <a:buNone/>
            </a:pPr>
            <a:r>
              <a:rPr b="1" i="0" lang="en" sz="1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Medical Diagnosis</a:t>
            </a:r>
            <a:endParaRPr b="0" i="0" sz="1200" u="none" cap="none" strike="noStrike"/>
          </a:p>
        </p:txBody>
      </p:sp>
      <p:sp>
        <p:nvSpPr>
          <p:cNvPr id="168" name="Google Shape;168;p30"/>
          <p:cNvSpPr/>
          <p:nvPr/>
        </p:nvSpPr>
        <p:spPr>
          <a:xfrm>
            <a:off x="4050358" y="2375818"/>
            <a:ext cx="4472400" cy="1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Assist clinicians in diagnosing diseases based on symptom and test result data.</a:t>
            </a:r>
            <a:endParaRPr b="0" i="0" sz="900" u="none" cap="none" strike="noStrike"/>
          </a:p>
        </p:txBody>
      </p:sp>
      <p:sp>
        <p:nvSpPr>
          <p:cNvPr id="169" name="Google Shape;169;p30"/>
          <p:cNvSpPr/>
          <p:nvPr/>
        </p:nvSpPr>
        <p:spPr>
          <a:xfrm>
            <a:off x="3925119" y="2814266"/>
            <a:ext cx="4722900" cy="896400"/>
          </a:xfrm>
          <a:prstGeom prst="roundRect">
            <a:avLst>
              <a:gd fmla="val 5646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0"/>
          <p:cNvSpPr/>
          <p:nvPr/>
        </p:nvSpPr>
        <p:spPr>
          <a:xfrm>
            <a:off x="4050348" y="2939500"/>
            <a:ext cx="22086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200"/>
              <a:buFont typeface="Crimson Pro"/>
              <a:buNone/>
            </a:pPr>
            <a:r>
              <a:rPr b="1" i="0" lang="en" sz="1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Spam and Fraud Detection</a:t>
            </a:r>
            <a:endParaRPr b="0" i="0" sz="1200" u="none" cap="none" strike="noStrike"/>
          </a:p>
        </p:txBody>
      </p:sp>
      <p:sp>
        <p:nvSpPr>
          <p:cNvPr id="171" name="Google Shape;171;p30"/>
          <p:cNvSpPr/>
          <p:nvPr/>
        </p:nvSpPr>
        <p:spPr>
          <a:xfrm>
            <a:off x="4050358" y="3200028"/>
            <a:ext cx="44724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Classify messages or transactions as legitimate or fraudulent using patterns in data.</a:t>
            </a:r>
            <a:endParaRPr b="0" i="0" sz="900" u="none" cap="none" strike="noStrike"/>
          </a:p>
        </p:txBody>
      </p:sp>
      <p:sp>
        <p:nvSpPr>
          <p:cNvPr id="172" name="Google Shape;172;p30"/>
          <p:cNvSpPr/>
          <p:nvPr/>
        </p:nvSpPr>
        <p:spPr>
          <a:xfrm>
            <a:off x="3925119" y="3831208"/>
            <a:ext cx="4722900" cy="896400"/>
          </a:xfrm>
          <a:prstGeom prst="roundRect">
            <a:avLst>
              <a:gd fmla="val 5646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/>
          <p:nvPr/>
        </p:nvSpPr>
        <p:spPr>
          <a:xfrm>
            <a:off x="4050348" y="3956450"/>
            <a:ext cx="3197400" cy="1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200"/>
              <a:buFont typeface="Crimson Pro"/>
              <a:buNone/>
            </a:pPr>
            <a:r>
              <a:rPr b="1" i="0" lang="en" sz="12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Churn Prediction &amp; Recommendations</a:t>
            </a:r>
            <a:endParaRPr b="0" i="0" sz="1200" u="none" cap="none" strike="noStrike"/>
          </a:p>
        </p:txBody>
      </p:sp>
      <p:sp>
        <p:nvSpPr>
          <p:cNvPr id="174" name="Google Shape;174;p30"/>
          <p:cNvSpPr/>
          <p:nvPr/>
        </p:nvSpPr>
        <p:spPr>
          <a:xfrm>
            <a:off x="4050358" y="4216971"/>
            <a:ext cx="44724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900"/>
              <a:buFont typeface="Open Sans"/>
              <a:buNone/>
            </a:pPr>
            <a:r>
              <a:rPr b="0" i="0" lang="en" sz="9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Predict customer churn or recommend products such as vehicles based on historical data trends.</a:t>
            </a:r>
            <a:endParaRPr b="0" i="0" sz="9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/>
          <p:nvPr/>
        </p:nvSpPr>
        <p:spPr>
          <a:xfrm>
            <a:off x="3923126" y="386600"/>
            <a:ext cx="50454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i="0" lang="en" sz="28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How Do Decision Trees Work?</a:t>
            </a:r>
            <a:endParaRPr b="0" i="0" sz="2800" u="none" cap="none" strike="noStrike"/>
          </a:p>
        </p:txBody>
      </p:sp>
      <p:sp>
        <p:nvSpPr>
          <p:cNvPr id="181" name="Google Shape;181;p31"/>
          <p:cNvSpPr/>
          <p:nvPr/>
        </p:nvSpPr>
        <p:spPr>
          <a:xfrm>
            <a:off x="3923119" y="1048400"/>
            <a:ext cx="106200" cy="533400"/>
          </a:xfrm>
          <a:prstGeom prst="roundRect">
            <a:avLst>
              <a:gd fmla="val 56033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1"/>
          <p:cNvSpPr/>
          <p:nvPr/>
        </p:nvSpPr>
        <p:spPr>
          <a:xfrm>
            <a:off x="4241983" y="1048400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Start at the root</a:t>
            </a:r>
            <a:endParaRPr b="0" i="0" sz="1400" u="none" cap="none" strike="noStrike"/>
          </a:p>
        </p:txBody>
      </p:sp>
      <p:sp>
        <p:nvSpPr>
          <p:cNvPr id="183" name="Google Shape;183;p31"/>
          <p:cNvSpPr/>
          <p:nvPr/>
        </p:nvSpPr>
        <p:spPr>
          <a:xfrm>
            <a:off x="4241983" y="1354912"/>
            <a:ext cx="44037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The tree begins with the most informative feature</a:t>
            </a:r>
            <a:endParaRPr b="0" i="0" sz="1100" u="none" cap="none" strike="noStrike"/>
          </a:p>
        </p:txBody>
      </p:sp>
      <p:sp>
        <p:nvSpPr>
          <p:cNvPr id="184" name="Google Shape;184;p31"/>
          <p:cNvSpPr/>
          <p:nvPr/>
        </p:nvSpPr>
        <p:spPr>
          <a:xfrm>
            <a:off x="4135719" y="1723484"/>
            <a:ext cx="106200" cy="533400"/>
          </a:xfrm>
          <a:prstGeom prst="roundRect">
            <a:avLst>
              <a:gd fmla="val 56033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1"/>
          <p:cNvSpPr/>
          <p:nvPr/>
        </p:nvSpPr>
        <p:spPr>
          <a:xfrm>
            <a:off x="4454584" y="1723484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Split the data</a:t>
            </a:r>
            <a:endParaRPr b="0" i="0" sz="1400" u="none" cap="none" strike="noStrike"/>
          </a:p>
        </p:txBody>
      </p:sp>
      <p:sp>
        <p:nvSpPr>
          <p:cNvPr id="186" name="Google Shape;186;p31"/>
          <p:cNvSpPr/>
          <p:nvPr/>
        </p:nvSpPr>
        <p:spPr>
          <a:xfrm>
            <a:off x="4454584" y="2029996"/>
            <a:ext cx="41913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Split data to purify classes or values.</a:t>
            </a:r>
            <a:endParaRPr b="0" i="0" sz="1100" u="none" cap="none" strike="noStrike"/>
          </a:p>
        </p:txBody>
      </p:sp>
      <p:sp>
        <p:nvSpPr>
          <p:cNvPr id="187" name="Google Shape;187;p31"/>
          <p:cNvSpPr/>
          <p:nvPr/>
        </p:nvSpPr>
        <p:spPr>
          <a:xfrm>
            <a:off x="4348395" y="2398569"/>
            <a:ext cx="106200" cy="533400"/>
          </a:xfrm>
          <a:prstGeom prst="roundRect">
            <a:avLst>
              <a:gd fmla="val 56033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1"/>
          <p:cNvSpPr/>
          <p:nvPr/>
        </p:nvSpPr>
        <p:spPr>
          <a:xfrm>
            <a:off x="4667259" y="2398569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Repeat the process</a:t>
            </a:r>
            <a:endParaRPr b="0" i="0" sz="1400" u="none" cap="none" strike="noStrike"/>
          </a:p>
        </p:txBody>
      </p:sp>
      <p:sp>
        <p:nvSpPr>
          <p:cNvPr id="189" name="Google Shape;189;p31"/>
          <p:cNvSpPr/>
          <p:nvPr/>
        </p:nvSpPr>
        <p:spPr>
          <a:xfrm>
            <a:off x="4667259" y="2705081"/>
            <a:ext cx="39786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Continue until stopping criteria met.</a:t>
            </a:r>
            <a:endParaRPr b="0" i="0" sz="1100" u="none" cap="none" strike="noStrike"/>
          </a:p>
        </p:txBody>
      </p:sp>
      <p:sp>
        <p:nvSpPr>
          <p:cNvPr id="190" name="Google Shape;190;p31"/>
          <p:cNvSpPr/>
          <p:nvPr/>
        </p:nvSpPr>
        <p:spPr>
          <a:xfrm>
            <a:off x="4561071" y="3073653"/>
            <a:ext cx="106200" cy="533400"/>
          </a:xfrm>
          <a:prstGeom prst="roundRect">
            <a:avLst>
              <a:gd fmla="val 56033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1"/>
          <p:cNvSpPr/>
          <p:nvPr/>
        </p:nvSpPr>
        <p:spPr>
          <a:xfrm>
            <a:off x="4879934" y="3073653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Reach a prediction</a:t>
            </a:r>
            <a:endParaRPr b="0" i="0" sz="1400" u="none" cap="none" strike="noStrike"/>
          </a:p>
        </p:txBody>
      </p:sp>
      <p:sp>
        <p:nvSpPr>
          <p:cNvPr id="192" name="Google Shape;192;p31"/>
          <p:cNvSpPr/>
          <p:nvPr/>
        </p:nvSpPr>
        <p:spPr>
          <a:xfrm>
            <a:off x="4879934" y="3380165"/>
            <a:ext cx="3765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Each path leads to a leaf node that gives the final output.</a:t>
            </a:r>
            <a:endParaRPr b="0" i="0" sz="1100" u="none" cap="none" strike="noStrike"/>
          </a:p>
        </p:txBody>
      </p:sp>
      <p:sp>
        <p:nvSpPr>
          <p:cNvPr id="193" name="Google Shape;193;p31"/>
          <p:cNvSpPr/>
          <p:nvPr/>
        </p:nvSpPr>
        <p:spPr>
          <a:xfrm>
            <a:off x="4720496" y="3826003"/>
            <a:ext cx="106200" cy="533400"/>
          </a:xfrm>
          <a:prstGeom prst="roundRect">
            <a:avLst>
              <a:gd fmla="val 56033" name="adj"/>
            </a:avLst>
          </a:prstGeom>
          <a:solidFill>
            <a:srgbClr val="EBE2E0"/>
          </a:solidFill>
          <a:ln cap="flat" cmpd="sng" w="9525">
            <a:solidFill>
              <a:srgbClr val="D1C8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1"/>
          <p:cNvSpPr/>
          <p:nvPr/>
        </p:nvSpPr>
        <p:spPr>
          <a:xfrm>
            <a:off x="5039359" y="3826003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Common metrics used</a:t>
            </a:r>
            <a:endParaRPr b="0" i="0" sz="1400" u="none" cap="none" strike="noStrike"/>
          </a:p>
        </p:txBody>
      </p:sp>
      <p:sp>
        <p:nvSpPr>
          <p:cNvPr id="195" name="Google Shape;195;p31"/>
          <p:cNvSpPr/>
          <p:nvPr/>
        </p:nvSpPr>
        <p:spPr>
          <a:xfrm>
            <a:off x="5039359" y="4132515"/>
            <a:ext cx="37659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Entropy and Gini index evaluate split quality.</a:t>
            </a:r>
            <a:endParaRPr b="0" i="0" sz="1100" u="none" cap="none" strike="noStrike"/>
          </a:p>
        </p:txBody>
      </p:sp>
      <p:pic>
        <p:nvPicPr>
          <p:cNvPr id="196" name="Google Shape;196;p31" title="Screenshot 2025-05-06 at 2.54.3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" y="930125"/>
            <a:ext cx="3765901" cy="27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/>
          <p:nvPr/>
        </p:nvSpPr>
        <p:spPr>
          <a:xfrm>
            <a:off x="496119" y="390179"/>
            <a:ext cx="35442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i="0" lang="en" sz="28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Entropy and Gini Index</a:t>
            </a:r>
            <a:endParaRPr b="0" i="0" sz="2800" u="none" cap="none" strike="noStrike"/>
          </a:p>
        </p:txBody>
      </p:sp>
      <p:sp>
        <p:nvSpPr>
          <p:cNvPr id="203" name="Google Shape;203;p32"/>
          <p:cNvSpPr/>
          <p:nvPr/>
        </p:nvSpPr>
        <p:spPr>
          <a:xfrm>
            <a:off x="493706" y="1305701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Entropy</a:t>
            </a:r>
            <a:endParaRPr b="0" i="0" sz="1400" u="none" cap="none" strike="noStrike"/>
          </a:p>
        </p:txBody>
      </p:sp>
      <p:sp>
        <p:nvSpPr>
          <p:cNvPr id="204" name="Google Shape;204;p32"/>
          <p:cNvSpPr/>
          <p:nvPr/>
        </p:nvSpPr>
        <p:spPr>
          <a:xfrm>
            <a:off x="493706" y="1668916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Measures disorder or impurity in data.</a:t>
            </a:r>
            <a:endParaRPr b="0" i="0" sz="1100" u="none" cap="none" strike="noStrike"/>
          </a:p>
        </p:txBody>
      </p:sp>
      <p:sp>
        <p:nvSpPr>
          <p:cNvPr id="205" name="Google Shape;205;p32"/>
          <p:cNvSpPr/>
          <p:nvPr/>
        </p:nvSpPr>
        <p:spPr>
          <a:xfrm>
            <a:off x="493706" y="2023276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Entropy = 0 → perfectly pure </a:t>
            </a:r>
            <a:endParaRPr b="0" i="0" sz="1100" u="none" cap="none" strike="noStrike"/>
          </a:p>
        </p:txBody>
      </p:sp>
      <p:sp>
        <p:nvSpPr>
          <p:cNvPr id="206" name="Google Shape;206;p32"/>
          <p:cNvSpPr/>
          <p:nvPr/>
        </p:nvSpPr>
        <p:spPr>
          <a:xfrm>
            <a:off x="493706" y="2377636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Formula: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t/>
            </a:r>
            <a:endParaRPr sz="11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7" name="Google Shape;207;p32"/>
          <p:cNvSpPr/>
          <p:nvPr/>
        </p:nvSpPr>
        <p:spPr>
          <a:xfrm>
            <a:off x="4747288" y="1305701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Gini Index</a:t>
            </a:r>
            <a:endParaRPr b="0" i="0" sz="1400" u="none" cap="none" strike="noStrike"/>
          </a:p>
        </p:txBody>
      </p:sp>
      <p:sp>
        <p:nvSpPr>
          <p:cNvPr id="208" name="Google Shape;208;p32"/>
          <p:cNvSpPr/>
          <p:nvPr/>
        </p:nvSpPr>
        <p:spPr>
          <a:xfrm>
            <a:off x="4747288" y="1668916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Another impurity measure.</a:t>
            </a:r>
            <a:endParaRPr b="0" i="0" sz="1100" u="none" cap="none" strike="noStrike"/>
          </a:p>
        </p:txBody>
      </p:sp>
      <p:sp>
        <p:nvSpPr>
          <p:cNvPr id="209" name="Google Shape;209;p32"/>
          <p:cNvSpPr/>
          <p:nvPr/>
        </p:nvSpPr>
        <p:spPr>
          <a:xfrm>
            <a:off x="4747288" y="2023286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Lower values indicate better splits.</a:t>
            </a:r>
            <a:endParaRPr b="0" i="0" sz="1100" u="none" cap="none" strike="noStrike"/>
          </a:p>
        </p:txBody>
      </p:sp>
      <p:pic>
        <p:nvPicPr>
          <p:cNvPr id="210" name="Google Shape;210;p32" title="Screenshot 2025-05-06 at 8.40.3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713" y="2604425"/>
            <a:ext cx="3077575" cy="9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2" title="Screenshot 2025-05-06 at 8.44.49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7287" y="2428575"/>
            <a:ext cx="3233225" cy="106645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2"/>
          <p:cNvSpPr/>
          <p:nvPr/>
        </p:nvSpPr>
        <p:spPr>
          <a:xfrm>
            <a:off x="4747281" y="2377636"/>
            <a:ext cx="39030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Formula: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t/>
            </a:r>
            <a:endParaRPr sz="11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" name="Google Shape;213;p32"/>
          <p:cNvSpPr txBox="1"/>
          <p:nvPr/>
        </p:nvSpPr>
        <p:spPr>
          <a:xfrm>
            <a:off x="2583175" y="3719075"/>
            <a:ext cx="3032700" cy="7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Time Complexity for tree training:</a:t>
            </a:r>
            <a:endParaRPr b="1">
              <a:solidFill>
                <a:srgbClr val="443728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O(m ×n log n)</a:t>
            </a:r>
            <a:endParaRPr sz="11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n= number of lines</a:t>
            </a:r>
            <a:endParaRPr sz="11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m= number of words</a:t>
            </a:r>
            <a:endParaRPr sz="11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t/>
            </a:r>
            <a:endParaRPr sz="1100">
              <a:solidFill>
                <a:srgbClr val="443728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43728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t/>
            </a:r>
            <a:endParaRPr b="1">
              <a:solidFill>
                <a:srgbClr val="443728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19" name="Google Shape;21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9350" y="0"/>
            <a:ext cx="34946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3"/>
          <p:cNvSpPr/>
          <p:nvPr/>
        </p:nvSpPr>
        <p:spPr>
          <a:xfrm>
            <a:off x="496119" y="472455"/>
            <a:ext cx="47229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2800"/>
              <a:buFont typeface="Crimson Pro"/>
              <a:buNone/>
            </a:pPr>
            <a:r>
              <a:rPr b="1" i="0" lang="en" sz="28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Types of Decision Tree Algorithms</a:t>
            </a:r>
            <a:endParaRPr b="0" i="0" sz="2800" u="none" cap="none" strike="noStrike"/>
          </a:p>
        </p:txBody>
      </p:sp>
      <p:pic>
        <p:nvPicPr>
          <p:cNvPr descr="preencoded.png" id="221" name="Google Shape;22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6119" y="1595809"/>
            <a:ext cx="354360" cy="35436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3"/>
          <p:cNvSpPr/>
          <p:nvPr/>
        </p:nvSpPr>
        <p:spPr>
          <a:xfrm>
            <a:off x="992237" y="1655192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ID3</a:t>
            </a:r>
            <a:endParaRPr b="0" i="0" sz="1400" u="none" cap="none" strike="noStrike"/>
          </a:p>
        </p:txBody>
      </p:sp>
      <p:sp>
        <p:nvSpPr>
          <p:cNvPr id="223" name="Google Shape;223;p33"/>
          <p:cNvSpPr/>
          <p:nvPr/>
        </p:nvSpPr>
        <p:spPr>
          <a:xfrm>
            <a:off x="992237" y="1961704"/>
            <a:ext cx="42267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Uses Information Gain as criterion, supports only categorical features.</a:t>
            </a:r>
            <a:endParaRPr b="0" i="0" sz="1100" u="none" cap="none" strike="noStrike"/>
          </a:p>
        </p:txBody>
      </p:sp>
      <p:pic>
        <p:nvPicPr>
          <p:cNvPr descr="preencoded.png" id="224" name="Google Shape;224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6119" y="2723629"/>
            <a:ext cx="354360" cy="35436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3"/>
          <p:cNvSpPr/>
          <p:nvPr/>
        </p:nvSpPr>
        <p:spPr>
          <a:xfrm>
            <a:off x="992237" y="2783011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C4.5</a:t>
            </a:r>
            <a:endParaRPr b="0" i="0" sz="1400" u="none" cap="none" strike="noStrike"/>
          </a:p>
        </p:txBody>
      </p:sp>
      <p:sp>
        <p:nvSpPr>
          <p:cNvPr id="226" name="Google Shape;226;p33"/>
          <p:cNvSpPr/>
          <p:nvPr/>
        </p:nvSpPr>
        <p:spPr>
          <a:xfrm>
            <a:off x="992237" y="3089523"/>
            <a:ext cx="42267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An extension of ID3 that supports continuous data and pruning to reduce overfitting.</a:t>
            </a:r>
            <a:endParaRPr b="0" i="0" sz="1100" u="none" cap="none" strike="noStrike"/>
          </a:p>
        </p:txBody>
      </p:sp>
      <p:pic>
        <p:nvPicPr>
          <p:cNvPr descr="preencoded.png" id="227" name="Google Shape;227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6119" y="3851449"/>
            <a:ext cx="354360" cy="35436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3"/>
          <p:cNvSpPr/>
          <p:nvPr/>
        </p:nvSpPr>
        <p:spPr>
          <a:xfrm>
            <a:off x="992237" y="3910831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400"/>
              <a:buFont typeface="Crimson Pro"/>
              <a:buNone/>
            </a:pPr>
            <a:r>
              <a:rPr b="1" i="0" lang="en" sz="1400" u="none" cap="none" strike="noStrike">
                <a:solidFill>
                  <a:srgbClr val="443728"/>
                </a:solidFill>
                <a:latin typeface="Crimson Pro"/>
                <a:ea typeface="Crimson Pro"/>
                <a:cs typeface="Crimson Pro"/>
                <a:sym typeface="Crimson Pro"/>
              </a:rPr>
              <a:t>CART</a:t>
            </a:r>
            <a:endParaRPr b="0" i="0" sz="1400" u="none" cap="none" strike="noStrike"/>
          </a:p>
        </p:txBody>
      </p:sp>
      <p:sp>
        <p:nvSpPr>
          <p:cNvPr id="229" name="Google Shape;229;p33"/>
          <p:cNvSpPr/>
          <p:nvPr/>
        </p:nvSpPr>
        <p:spPr>
          <a:xfrm>
            <a:off x="992237" y="4217343"/>
            <a:ext cx="42267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43728"/>
              </a:buClr>
              <a:buSzPts val="1100"/>
              <a:buFont typeface="Open Sans"/>
              <a:buNone/>
            </a:pPr>
            <a:r>
              <a:rPr b="0" i="0" lang="en" sz="1100" u="none" cap="none" strike="noStrike">
                <a:solidFill>
                  <a:srgbClr val="443728"/>
                </a:solidFill>
                <a:latin typeface="Open Sans"/>
                <a:ea typeface="Open Sans"/>
                <a:cs typeface="Open Sans"/>
                <a:sym typeface="Open Sans"/>
              </a:rPr>
              <a:t>Constructs binary trees and uses the Gini Index for split quality measures.</a:t>
            </a:r>
            <a:endParaRPr b="0" i="0" sz="11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